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69" r:id="rId2"/>
    <p:sldId id="491" r:id="rId3"/>
    <p:sldId id="572" r:id="rId4"/>
    <p:sldId id="683" r:id="rId5"/>
    <p:sldId id="684" r:id="rId6"/>
    <p:sldId id="685" r:id="rId7"/>
    <p:sldId id="686" r:id="rId8"/>
    <p:sldId id="687" r:id="rId9"/>
    <p:sldId id="688" r:id="rId10"/>
    <p:sldId id="689" r:id="rId11"/>
    <p:sldId id="690" r:id="rId12"/>
    <p:sldId id="691" r:id="rId13"/>
    <p:sldId id="692" r:id="rId14"/>
    <p:sldId id="693" r:id="rId15"/>
    <p:sldId id="694" r:id="rId16"/>
    <p:sldId id="695" r:id="rId17"/>
    <p:sldId id="696" r:id="rId18"/>
    <p:sldId id="697" r:id="rId19"/>
    <p:sldId id="698" r:id="rId20"/>
    <p:sldId id="699" r:id="rId21"/>
    <p:sldId id="700" r:id="rId22"/>
    <p:sldId id="701" r:id="rId23"/>
    <p:sldId id="702" r:id="rId24"/>
    <p:sldId id="703" r:id="rId25"/>
    <p:sldId id="704" r:id="rId26"/>
    <p:sldId id="705" r:id="rId27"/>
    <p:sldId id="706" r:id="rId28"/>
    <p:sldId id="707" r:id="rId29"/>
    <p:sldId id="708" r:id="rId30"/>
    <p:sldId id="709" r:id="rId31"/>
    <p:sldId id="710" r:id="rId32"/>
    <p:sldId id="711" r:id="rId33"/>
    <p:sldId id="715" r:id="rId34"/>
    <p:sldId id="712" r:id="rId35"/>
    <p:sldId id="713" r:id="rId36"/>
    <p:sldId id="718" r:id="rId37"/>
    <p:sldId id="719" r:id="rId38"/>
    <p:sldId id="724" r:id="rId39"/>
    <p:sldId id="714" r:id="rId40"/>
    <p:sldId id="716" r:id="rId41"/>
    <p:sldId id="720" r:id="rId42"/>
    <p:sldId id="721" r:id="rId43"/>
    <p:sldId id="722" r:id="rId44"/>
    <p:sldId id="72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023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2794" y="713233"/>
            <a:ext cx="5023292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271718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502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66557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45824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0544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17" y="0"/>
            <a:ext cx="6703907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6096001" y="6397624"/>
            <a:ext cx="6094307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65784" y="365126"/>
            <a:ext cx="1833033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813" y="713233"/>
            <a:ext cx="87376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7940" y="1392429"/>
            <a:ext cx="1083612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6359" y="6556594"/>
            <a:ext cx="497247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7914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kali.org/get-kali/#kali-platfor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kali.org/get-kali/#kali-platform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302" y="0"/>
            <a:ext cx="4099560" cy="2471420"/>
          </a:xfrm>
          <a:custGeom>
            <a:avLst/>
            <a:gdLst/>
            <a:ahLst/>
            <a:cxnLst/>
            <a:rect l="l" t="t" r="r" b="b"/>
            <a:pathLst>
              <a:path w="4099559" h="2471420">
                <a:moveTo>
                  <a:pt x="0" y="2471178"/>
                </a:moveTo>
                <a:lnTo>
                  <a:pt x="4099387" y="2471178"/>
                </a:lnTo>
                <a:lnTo>
                  <a:pt x="4099387" y="0"/>
                </a:lnTo>
                <a:lnTo>
                  <a:pt x="0" y="0"/>
                </a:lnTo>
                <a:lnTo>
                  <a:pt x="0" y="2471178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4569302" y="3427640"/>
              <a:ext cx="4575175" cy="3430904"/>
            </a:xfrm>
            <a:custGeom>
              <a:avLst/>
              <a:gdLst/>
              <a:ahLst/>
              <a:cxnLst/>
              <a:rect l="l" t="t" r="r" b="b"/>
              <a:pathLst>
                <a:path w="4575175" h="3430904">
                  <a:moveTo>
                    <a:pt x="4099388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4574697" y="3430358"/>
                  </a:lnTo>
                  <a:lnTo>
                    <a:pt x="4574697" y="475424"/>
                  </a:lnTo>
                  <a:lnTo>
                    <a:pt x="4099388" y="0"/>
                  </a:lnTo>
                  <a:close/>
                </a:path>
              </a:pathLst>
            </a:custGeom>
            <a:solidFill>
              <a:srgbClr val="3D0F5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569460" cy="3427729"/>
            </a:xfrm>
            <a:custGeom>
              <a:avLst/>
              <a:gdLst/>
              <a:ahLst/>
              <a:cxnLst/>
              <a:rect l="l" t="t" r="r" b="b"/>
              <a:pathLst>
                <a:path w="4569460" h="3427729">
                  <a:moveTo>
                    <a:pt x="4569010" y="0"/>
                  </a:moveTo>
                  <a:lnTo>
                    <a:pt x="0" y="0"/>
                  </a:lnTo>
                  <a:lnTo>
                    <a:pt x="0" y="3427641"/>
                  </a:lnTo>
                  <a:lnTo>
                    <a:pt x="4569010" y="3427641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F4F1ED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7640"/>
              <a:ext cx="5044440" cy="3430904"/>
            </a:xfrm>
            <a:custGeom>
              <a:avLst/>
              <a:gdLst/>
              <a:ahLst/>
              <a:cxnLst/>
              <a:rect l="l" t="t" r="r" b="b"/>
              <a:pathLst>
                <a:path w="5044440" h="3430904">
                  <a:moveTo>
                    <a:pt x="4569010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5044332" y="3430358"/>
                  </a:lnTo>
                  <a:lnTo>
                    <a:pt x="5044332" y="475424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E8E3DB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1257" y="6092825"/>
              <a:ext cx="1374019" cy="4841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7070" y="296210"/>
            <a:ext cx="4178300" cy="579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Preparation for Lab 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75865" y="4290060"/>
            <a:ext cx="89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3D3935"/>
                </a:solidFill>
                <a:latin typeface="Arial"/>
                <a:cs typeface="Arial"/>
              </a:rPr>
              <a:t>Week</a:t>
            </a:r>
            <a:r>
              <a:rPr sz="2000" b="1" kern="0" spc="-7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lang="en-US" sz="2000" b="1" kern="0" spc="-75" dirty="0">
                <a:solidFill>
                  <a:srgbClr val="3D3935"/>
                </a:solidFill>
                <a:latin typeface="Arial"/>
                <a:cs typeface="Arial"/>
              </a:rPr>
              <a:t>8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864" y="5213191"/>
            <a:ext cx="1623060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Semester</a:t>
            </a:r>
            <a:r>
              <a:rPr sz="1600" kern="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1,</a:t>
            </a:r>
            <a:r>
              <a:rPr sz="1600" kern="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3D3935"/>
                </a:solidFill>
                <a:latin typeface="Arial"/>
                <a:cs typeface="Arial"/>
              </a:rPr>
              <a:t>202</a:t>
            </a:r>
            <a:r>
              <a:rPr lang="en-US" sz="1600" kern="0" spc="-20" dirty="0">
                <a:solidFill>
                  <a:srgbClr val="3D3935"/>
                </a:solidFill>
                <a:latin typeface="Arial"/>
                <a:cs typeface="Arial"/>
              </a:rPr>
              <a:t>5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587F2C4-55DF-CBF9-0BB9-6FD7B20E0ABC}"/>
              </a:ext>
            </a:extLst>
          </p:cNvPr>
          <p:cNvSpPr txBox="1"/>
          <p:nvPr/>
        </p:nvSpPr>
        <p:spPr>
          <a:xfrm>
            <a:off x="2475865" y="5553208"/>
            <a:ext cx="2021915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lang="en-US" sz="1600" kern="0" dirty="0">
                <a:solidFill>
                  <a:srgbClr val="3D3935"/>
                </a:solidFill>
                <a:latin typeface="Arial"/>
                <a:cs typeface="Arial"/>
              </a:rPr>
              <a:t>Dr. Farshid Keivanian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F2F41-CD6E-7694-DC47-2BF708C13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AE9A7D-E9CA-E28D-FF21-17FD5313D2C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C2D5D-9E1F-835A-5651-750F25ED1A9D}"/>
              </a:ext>
            </a:extLst>
          </p:cNvPr>
          <p:cNvSpPr txBox="1"/>
          <p:nvPr/>
        </p:nvSpPr>
        <p:spPr>
          <a:xfrm>
            <a:off x="0" y="1042923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5. ElGamal Digital Signature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Uses </a:t>
            </a:r>
            <a:r>
              <a:rPr lang="en-US" sz="2800" b="1" dirty="0"/>
              <a:t>math magic</a:t>
            </a:r>
            <a:r>
              <a:rPr lang="en-US" sz="2800" dirty="0"/>
              <a:t> (modular arithmetic) to create a signature.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Others can verify the signature without seeing your private key!</a:t>
            </a:r>
          </a:p>
        </p:txBody>
      </p:sp>
    </p:spTree>
    <p:extLst>
      <p:ext uri="{BB962C8B-B14F-4D97-AF65-F5344CB8AC3E}">
        <p14:creationId xmlns:p14="http://schemas.microsoft.com/office/powerpoint/2010/main" val="61150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5596-1AE6-00EC-817A-DEE996D63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5E0FA7-E2B7-2067-4144-B80948808D1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6C8E-A7F3-DCCD-75BF-8E5B1FC87C76}"/>
              </a:ext>
            </a:extLst>
          </p:cNvPr>
          <p:cNvSpPr txBox="1"/>
          <p:nvPr/>
        </p:nvSpPr>
        <p:spPr>
          <a:xfrm>
            <a:off x="0" y="1042923"/>
            <a:ext cx="12192000" cy="454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Part 1: Theory Questions (Written Answers)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List and explain key requirements of a hash function.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Calculate effort needed for preimage attack (half success).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Explain birthday attack and effort needed (half success).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List applications and properties of digital signatures.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Briefly explain ElGamal signature generation and verification.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Goal: Strengthen your understanding of core concepts.</a:t>
            </a:r>
          </a:p>
        </p:txBody>
      </p:sp>
    </p:spTree>
    <p:extLst>
      <p:ext uri="{BB962C8B-B14F-4D97-AF65-F5344CB8AC3E}">
        <p14:creationId xmlns:p14="http://schemas.microsoft.com/office/powerpoint/2010/main" val="154869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A1E84-5E9D-5989-3BA3-3F74D4005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38F1D8-FD8A-FC97-A78D-8A3ACC1E8FF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EB92A-B4EE-6F6D-72FD-66080FC4C091}"/>
              </a:ext>
            </a:extLst>
          </p:cNvPr>
          <p:cNvSpPr txBox="1"/>
          <p:nvPr/>
        </p:nvSpPr>
        <p:spPr>
          <a:xfrm>
            <a:off x="0" y="1042923"/>
            <a:ext cx="12192000" cy="454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Part 2: Challenge Exercise – ElGamal Digital Signature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You are given: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Public Key = {q = 13, a = 2, YA = 8}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Private Key = {XA = 3}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Message = {M = 11}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Random K = 5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Goal</a:t>
            </a:r>
            <a:r>
              <a:rPr lang="en-US" sz="2800" dirty="0"/>
              <a:t>: Generate and verify a digital signature.</a:t>
            </a:r>
          </a:p>
        </p:txBody>
      </p:sp>
    </p:spTree>
    <p:extLst>
      <p:ext uri="{BB962C8B-B14F-4D97-AF65-F5344CB8AC3E}">
        <p14:creationId xmlns:p14="http://schemas.microsoft.com/office/powerpoint/2010/main" val="299684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9E139-AB9D-A494-023B-7F902FAE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3CBE6F-85F3-C874-B1FD-C6C924F9991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E6336B-4DFF-8107-8261-DE1B21930F26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3263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=32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E6336B-4DFF-8107-8261-DE1B21930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3263394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7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CB693-12D0-9C31-5F9B-1FC4BBB0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70B0B4-054A-B324-DFCD-57F83D64351C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0878A6-7B10-5896-A5A4-0A4627459435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dirty="0"/>
                  <a:t> (modular inverse)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0878A6-7B10-5896-A5A4-0A4627459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9403C-524C-7BD3-7853-69D021F2606E}"/>
                  </a:ext>
                </a:extLst>
              </p:cNvPr>
              <p:cNvSpPr txBox="1"/>
              <p:nvPr/>
            </p:nvSpPr>
            <p:spPr>
              <a:xfrm>
                <a:off x="5744689" y="1879845"/>
                <a:ext cx="6169230" cy="3903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In </a:t>
                </a:r>
                <a:r>
                  <a:rPr lang="en-US" sz="2800" b="1" dirty="0"/>
                  <a:t>Step 2</a:t>
                </a:r>
                <a:r>
                  <a:rPr lang="en-US" sz="2800" dirty="0"/>
                  <a:t>, we need to find the </a:t>
                </a:r>
                <a:r>
                  <a:rPr lang="en-US" sz="2800" b="1" dirty="0"/>
                  <a:t>modular inverse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2800" dirty="0"/>
                  <a:t>modulo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modular inverse of 5 (mod 12) is a number that, when multiplied by 5, gives a result of </a:t>
                </a:r>
                <a:r>
                  <a:rPr lang="en-US" sz="2800" b="1" dirty="0"/>
                  <a:t>1 mod 12</a:t>
                </a:r>
                <a:r>
                  <a:rPr lang="en-US" sz="2800" dirty="0"/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we are solving: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9403C-524C-7BD3-7853-69D021F2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89" y="1879845"/>
                <a:ext cx="6169230" cy="3903504"/>
              </a:xfrm>
              <a:prstGeom prst="rect">
                <a:avLst/>
              </a:prstGeom>
              <a:blipFill>
                <a:blip r:embed="rId3"/>
                <a:stretch>
                  <a:fillRect l="-1976" r="-791" b="-34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360EF-2968-4CAB-6812-A9D8B0A39B3D}"/>
                  </a:ext>
                </a:extLst>
              </p:cNvPr>
              <p:cNvSpPr txBox="1"/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360EF-2968-4CAB-6812-A9D8B0A39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BE15DA-7142-8978-D521-6960F1E9EA3B}"/>
                  </a:ext>
                </a:extLst>
              </p:cNvPr>
              <p:cNvSpPr txBox="1"/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When we try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: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BE15DA-7142-8978-D521-6960F1E9E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blipFill>
                <a:blip r:embed="rId5"/>
                <a:stretch>
                  <a:fillRect l="-1976" b="-254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A638E-D1C8-92D1-3309-9951E9ADB4D4}"/>
                  </a:ext>
                </a:extLst>
              </p:cNvPr>
              <p:cNvSpPr txBox="1"/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A638E-D1C8-92D1-3309-9951E9ADB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8E93A-3F27-2E1E-8664-C5A50CE95B57}"/>
                  </a:ext>
                </a:extLst>
              </p:cNvPr>
              <p:cNvSpPr txBox="1"/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12=1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8E93A-3F27-2E1E-8664-C5A50CE95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4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83DB-A92B-D6F2-F812-CC39CBBA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6074CB-6481-E9F4-E590-0F4C343DE087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C1BA0A-8733-E854-4A60-0233D7686CF7}"/>
                  </a:ext>
                </a:extLst>
              </p:cNvPr>
              <p:cNvSpPr txBox="1"/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dirty="0"/>
                  <a:t> (modular inverse)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−1=12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C1BA0A-8733-E854-4A60-0233D7686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923"/>
                <a:ext cx="12192000" cy="2597699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C6E331A-EFA7-E022-385E-8FB5BB71AA34}"/>
              </a:ext>
            </a:extLst>
          </p:cNvPr>
          <p:cNvSpPr txBox="1"/>
          <p:nvPr/>
        </p:nvSpPr>
        <p:spPr>
          <a:xfrm>
            <a:off x="5744689" y="1879845"/>
            <a:ext cx="616923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So, 5 is its own modular inverse under mod 12.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Simple analogy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It’s like asking: “What number should I multiply by 5 so that after dividing by 12, the remainder is 1?”</a:t>
            </a:r>
            <a:br>
              <a:rPr lang="en-US" sz="2800" dirty="0"/>
            </a:br>
            <a:r>
              <a:rPr lang="en-US" sz="2800" dirty="0"/>
              <a:t>Answer: 5 itself!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EC979-FF37-6EA6-951B-760685B57AC8}"/>
                  </a:ext>
                </a:extLst>
              </p:cNvPr>
              <p:cNvSpPr txBox="1"/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EC979-FF37-6EA6-951B-760685B57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46064"/>
                <a:ext cx="6169230" cy="65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44AB0A-1BAD-5700-AC8C-DF8F8CED321C}"/>
                  </a:ext>
                </a:extLst>
              </p:cNvPr>
              <p:cNvSpPr txBox="1"/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When we try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00" dirty="0"/>
                  <a:t> :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44AB0A-1BAD-5700-AC8C-DF8F8CED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9" y="4710212"/>
                <a:ext cx="6169230" cy="671851"/>
              </a:xfrm>
              <a:prstGeom prst="rect">
                <a:avLst/>
              </a:prstGeom>
              <a:blipFill>
                <a:blip r:embed="rId4"/>
                <a:stretch>
                  <a:fillRect l="-1976" b="-254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A070F-F3C8-092A-05B5-33C4B648010B}"/>
                  </a:ext>
                </a:extLst>
              </p:cNvPr>
              <p:cNvSpPr txBox="1"/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A070F-F3C8-092A-05B5-33C4B6480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5485724"/>
                <a:ext cx="6169230" cy="658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CF82E-00B8-B395-0DF6-B42B85E6E798}"/>
                  </a:ext>
                </a:extLst>
              </p:cNvPr>
              <p:cNvSpPr txBox="1"/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12=1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CF82E-00B8-B395-0DF6-B42B85E6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6" y="6144430"/>
                <a:ext cx="6169230" cy="658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68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F7AD6-AADC-1A4B-39DB-283CE346D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92395F-6FAB-37F6-1F19-D6127628BE3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59AB7-8C2F-9741-FD7F-4F46E21AEC5B}"/>
                  </a:ext>
                </a:extLst>
              </p:cNvPr>
              <p:cNvSpPr txBox="1"/>
              <p:nvPr/>
            </p:nvSpPr>
            <p:spPr>
              <a:xfrm>
                <a:off x="0" y="394972"/>
                <a:ext cx="12192000" cy="1305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Step 3:</a:t>
                </a:r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59AB7-8C2F-9741-FD7F-4F46E21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4972"/>
                <a:ext cx="12192000" cy="1305037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B1B926-4027-6D84-AE1F-4DD3A1DC28E6}"/>
                  </a:ext>
                </a:extLst>
              </p:cNvPr>
              <p:cNvSpPr txBox="1"/>
              <p:nvPr/>
            </p:nvSpPr>
            <p:spPr>
              <a:xfrm>
                <a:off x="5885211" y="1587460"/>
                <a:ext cx="6169230" cy="390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In </a:t>
                </a:r>
                <a:r>
                  <a:rPr lang="en-US" sz="2800" b="1" dirty="0"/>
                  <a:t>Step 3</a:t>
                </a:r>
                <a:r>
                  <a:rPr lang="en-US" sz="2800" dirty="0"/>
                  <a:t>, we are calculating part of the ElGamal signature formula: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Where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en-US" sz="2800" dirty="0"/>
                  <a:t> (the message),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800" dirty="0"/>
                  <a:t> (private key),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6 (calculated earlier),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B1B926-4027-6D84-AE1F-4DD3A1DC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211" y="1587460"/>
                <a:ext cx="6169230" cy="3902415"/>
              </a:xfrm>
              <a:prstGeom prst="rect">
                <a:avLst/>
              </a:prstGeom>
              <a:blipFill>
                <a:blip r:embed="rId3"/>
                <a:stretch>
                  <a:fillRect l="-1976" b="-34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B7C1B-C90E-249C-1F1F-8AF1CFAB42C3}"/>
                  </a:ext>
                </a:extLst>
              </p:cNvPr>
              <p:cNvSpPr txBox="1"/>
              <p:nvPr/>
            </p:nvSpPr>
            <p:spPr>
              <a:xfrm>
                <a:off x="339436" y="1587460"/>
                <a:ext cx="5206339" cy="260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The formula needs to compute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800" dirty="0"/>
                  <a:t> (private key), and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6 (signature part).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B7C1B-C90E-249C-1F1F-8AF1CFAB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36" y="1587460"/>
                <a:ext cx="5206339" cy="2609753"/>
              </a:xfrm>
              <a:prstGeom prst="rect">
                <a:avLst/>
              </a:prstGeom>
              <a:blipFill>
                <a:blip r:embed="rId4"/>
                <a:stretch>
                  <a:fillRect l="-2459" b="-55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0FF9C-6FAF-08E4-E9FC-98C46DA7E966}"/>
                  </a:ext>
                </a:extLst>
              </p:cNvPr>
              <p:cNvSpPr txBox="1"/>
              <p:nvPr/>
            </p:nvSpPr>
            <p:spPr>
              <a:xfrm>
                <a:off x="339436" y="4197213"/>
                <a:ext cx="5206339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dirty="0"/>
                  <a:t>We multiply </a:t>
                </a:r>
                <a:r>
                  <a:rPr lang="en-US" sz="2800" b="1" dirty="0"/>
                  <a:t>private key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to plug into the formula correctly.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0FF9C-6FAF-08E4-E9FC-98C46DA7E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36" y="4197213"/>
                <a:ext cx="5206339" cy="1318181"/>
              </a:xfrm>
              <a:prstGeom prst="rect">
                <a:avLst/>
              </a:prstGeom>
              <a:blipFill>
                <a:blip r:embed="rId5"/>
                <a:stretch>
                  <a:fillRect l="-2459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E4FBF-9488-8D97-1FB5-2E42C90A9DA3}"/>
                  </a:ext>
                </a:extLst>
              </p:cNvPr>
              <p:cNvSpPr txBox="1"/>
              <p:nvPr/>
            </p:nvSpPr>
            <p:spPr>
              <a:xfrm>
                <a:off x="1" y="5539819"/>
                <a:ext cx="12192000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+mj-lt"/>
                  </a:rPr>
                  <a:t>Quick analogy</a:t>
                </a:r>
                <a:r>
                  <a:rPr lang="en-US" sz="2800" dirty="0">
                    <a:latin typeface="+mj-lt"/>
                  </a:rPr>
                  <a:t>: Imagine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+mj-lt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 smtClean="0">
                        <a:latin typeface="+mj-lt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 smtClean="0">
                        <a:latin typeface="+mj-lt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>
                    <a:latin typeface="+mj-lt"/>
                  </a:rPr>
                  <a:t> is the "adjusted secret" part. You must subtract it from the message before signing.</a:t>
                </a:r>
                <a:endParaRPr lang="en-AU" sz="2800" dirty="0"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E4FBF-9488-8D97-1FB5-2E42C90A9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539819"/>
                <a:ext cx="12192000" cy="1318181"/>
              </a:xfrm>
              <a:prstGeom prst="rect">
                <a:avLst/>
              </a:prstGeom>
              <a:blipFill>
                <a:blip r:embed="rId6"/>
                <a:stretch>
                  <a:fillRect l="-1000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0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EA75-FB7F-D513-E526-A430DAD58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4F501C-CEF8-6179-496E-7773372D257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39620-70E6-8250-A4D8-D549C2917507}"/>
                  </a:ext>
                </a:extLst>
              </p:cNvPr>
              <p:cNvSpPr txBox="1"/>
              <p:nvPr/>
            </p:nvSpPr>
            <p:spPr>
              <a:xfrm>
                <a:off x="0" y="690087"/>
                <a:ext cx="12192000" cy="1305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𝑋𝐴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11−18=−7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39620-70E6-8250-A4D8-D549C2917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0087"/>
                <a:ext cx="12192000" cy="13050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12C3C-2BC5-2ED0-71CE-6A5C88B713FF}"/>
                  </a:ext>
                </a:extLst>
              </p:cNvPr>
              <p:cNvSpPr txBox="1"/>
              <p:nvPr/>
            </p:nvSpPr>
            <p:spPr>
              <a:xfrm>
                <a:off x="0" y="2123963"/>
                <a:ext cx="1219200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1=12</m:t>
                    </m:r>
                  </m:oMath>
                </a14:m>
                <a:r>
                  <a:rPr lang="en-US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12C3C-2BC5-2ED0-71CE-6A5C88B71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23963"/>
                <a:ext cx="12192000" cy="65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E848A-7140-652F-34FC-E1DDB383F07A}"/>
                  </a:ext>
                </a:extLst>
              </p:cNvPr>
              <p:cNvSpPr txBox="1"/>
              <p:nvPr/>
            </p:nvSpPr>
            <p:spPr>
              <a:xfrm>
                <a:off x="296883" y="3557839"/>
                <a:ext cx="788521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E848A-7140-652F-34FC-E1DDB383F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3" y="3557839"/>
                <a:ext cx="7885216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B54397-994B-DA5D-F8F4-2718CDA064E4}"/>
                  </a:ext>
                </a:extLst>
              </p:cNvPr>
              <p:cNvSpPr txBox="1"/>
              <p:nvPr/>
            </p:nvSpPr>
            <p:spPr>
              <a:xfrm>
                <a:off x="296882" y="5033702"/>
                <a:ext cx="1189511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Negative numbers in modular math must be converted to positive numbers.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B54397-994B-DA5D-F8F4-2718CDA06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5033702"/>
                <a:ext cx="11895117" cy="1384995"/>
              </a:xfrm>
              <a:prstGeom prst="rect">
                <a:avLst/>
              </a:prstGeom>
              <a:blipFill>
                <a:blip r:embed="rId5"/>
                <a:stretch>
                  <a:fillRect l="-107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4A99EF-1B5F-42BF-9E17-2820783ED81E}"/>
              </a:ext>
            </a:extLst>
          </p:cNvPr>
          <p:cNvSpPr/>
          <p:nvPr/>
        </p:nvSpPr>
        <p:spPr>
          <a:xfrm>
            <a:off x="3253840" y="4393870"/>
            <a:ext cx="546265" cy="469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AD0768-A5FF-E459-4476-D935B8E9CB95}"/>
              </a:ext>
            </a:extLst>
          </p:cNvPr>
          <p:cNvSpPr/>
          <p:nvPr/>
        </p:nvSpPr>
        <p:spPr>
          <a:xfrm>
            <a:off x="5118266" y="5830785"/>
            <a:ext cx="2208809" cy="547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6319E-3FB4-A67B-BEF2-68D91A1114D3}"/>
              </a:ext>
            </a:extLst>
          </p:cNvPr>
          <p:cNvSpPr txBox="1"/>
          <p:nvPr/>
        </p:nvSpPr>
        <p:spPr>
          <a:xfrm>
            <a:off x="7077692" y="1204448"/>
            <a:ext cx="5173684" cy="3962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Analogy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Think of mod as wrapping negative numbers around a clock. If you’re </a:t>
            </a:r>
            <a:r>
              <a:rPr lang="en-US" sz="2800" b="1" dirty="0"/>
              <a:t>7 hours before 12 o'clock</a:t>
            </a:r>
            <a:r>
              <a:rPr lang="en-US" sz="2800" dirty="0"/>
              <a:t>, you’re actually at </a:t>
            </a:r>
            <a:r>
              <a:rPr lang="en-US" sz="2800" b="1" dirty="0"/>
              <a:t>5 o'clock</a:t>
            </a:r>
            <a:r>
              <a:rPr lang="en-US" sz="2800" dirty="0"/>
              <a:t>!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4766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 animBg="1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32C1-7046-15C1-0C69-8602837B1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040F0D-7C8D-A1CA-706E-43264E83991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62506-32D8-A50B-D559-CABD2C9F6B5A}"/>
                  </a:ext>
                </a:extLst>
              </p:cNvPr>
              <p:cNvSpPr txBox="1"/>
              <p:nvPr/>
            </p:nvSpPr>
            <p:spPr>
              <a:xfrm>
                <a:off x="0" y="690087"/>
                <a:ext cx="12192000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+mj-lt"/>
                      </a:rPr>
                      <m:t>modular</m:t>
                    </m:r>
                    <m:r>
                      <a:rPr lang="en-US" sz="2800" b="0" i="0" smtClean="0">
                        <a:latin typeface="+mj-lt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+mj-lt"/>
                      </a:rPr>
                      <m:t>inverse</m:t>
                    </m:r>
                    <m:r>
                      <a:rPr lang="en-US" sz="2800" b="0" i="0" smtClean="0">
                        <a:latin typeface="+mj-lt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+mj-lt"/>
                      </a:rPr>
                      <m:t>from</m:t>
                    </m:r>
                    <m:r>
                      <a:rPr lang="en-US" sz="2800" b="0" i="0" smtClean="0">
                        <a:latin typeface="+mj-lt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+mj-lt"/>
                      </a:rPr>
                      <m:t>Step</m:t>
                    </m:r>
                    <m:r>
                      <a:rPr lang="en-US" sz="2800" b="0" i="0" smtClean="0">
                        <a:latin typeface="+mj-lt"/>
                      </a:rPr>
                      <m:t> 2</m:t>
                    </m:r>
                  </m:oMath>
                </a14:m>
                <a:r>
                  <a:rPr lang="en-US" sz="2800" b="0" dirty="0"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62506-32D8-A50B-D559-CABD2C9F6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0087"/>
                <a:ext cx="12192000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04C5C9-7C75-EB56-E678-0C1716C9781E}"/>
                  </a:ext>
                </a:extLst>
              </p:cNvPr>
              <p:cNvSpPr txBox="1"/>
              <p:nvPr/>
            </p:nvSpPr>
            <p:spPr>
              <a:xfrm>
                <a:off x="-1" y="1488917"/>
                <a:ext cx="12192000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+mj-lt"/>
                        <a:ea typeface="Cambria Math" panose="02040503050406030204" pitchFamily="18" charset="0"/>
                      </a:rPr>
                      <m:t>𝑆𝑜</m:t>
                    </m:r>
                    <m:r>
                      <a:rPr lang="en-US" sz="2800" b="0" i="1" smtClean="0">
                        <a:latin typeface="+mj-lt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i="1" dirty="0">
                    <a:latin typeface="+mj-lt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04C5C9-7C75-EB56-E678-0C1716C9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88917"/>
                <a:ext cx="12192000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0DED7-6CC2-7D4A-254F-9B580EB57340}"/>
                  </a:ext>
                </a:extLst>
              </p:cNvPr>
              <p:cNvSpPr txBox="1"/>
              <p:nvPr/>
            </p:nvSpPr>
            <p:spPr>
              <a:xfrm>
                <a:off x="296882" y="3398863"/>
                <a:ext cx="344384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=5×5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0DED7-6CC2-7D4A-254F-9B580EB5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3398863"/>
                <a:ext cx="344384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2192E9-1807-7AAE-D471-3D49165B03F9}"/>
              </a:ext>
            </a:extLst>
          </p:cNvPr>
          <p:cNvSpPr/>
          <p:nvPr/>
        </p:nvSpPr>
        <p:spPr>
          <a:xfrm>
            <a:off x="1223158" y="2449092"/>
            <a:ext cx="3443846" cy="813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9D883-C942-BB69-E191-BB062F3A3DA8}"/>
                  </a:ext>
                </a:extLst>
              </p:cNvPr>
              <p:cNvSpPr txBox="1"/>
              <p:nvPr/>
            </p:nvSpPr>
            <p:spPr>
              <a:xfrm>
                <a:off x="296882" y="2449092"/>
                <a:ext cx="7885216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9D883-C942-BB69-E191-BB062F3A3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2449092"/>
                <a:ext cx="7885216" cy="658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08D02F-1B7A-4765-E923-16B0B74BDEB3}"/>
              </a:ext>
            </a:extLst>
          </p:cNvPr>
          <p:cNvSpPr/>
          <p:nvPr/>
        </p:nvSpPr>
        <p:spPr>
          <a:xfrm>
            <a:off x="1187532" y="3459912"/>
            <a:ext cx="866899" cy="813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0534A-FC24-3A62-A086-ADC7BA031B3D}"/>
                  </a:ext>
                </a:extLst>
              </p:cNvPr>
              <p:cNvSpPr txBox="1"/>
              <p:nvPr/>
            </p:nvSpPr>
            <p:spPr>
              <a:xfrm>
                <a:off x="296882" y="4334654"/>
                <a:ext cx="301633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0534A-FC24-3A62-A086-ADC7BA03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4334654"/>
                <a:ext cx="3016334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A331B-21EE-654F-2819-5FE55B656B6B}"/>
                  </a:ext>
                </a:extLst>
              </p:cNvPr>
              <p:cNvSpPr txBox="1"/>
              <p:nvPr/>
            </p:nvSpPr>
            <p:spPr>
              <a:xfrm>
                <a:off x="296882" y="5136921"/>
                <a:ext cx="15794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A331B-21EE-654F-2819-5FE55B656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5136921"/>
                <a:ext cx="15794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3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animBg="1"/>
      <p:bldP spid="5" grpId="0"/>
      <p:bldP spid="8" grpId="0" animBg="1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4D80-2C56-E48C-5C7F-3431DCAF9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BA7124-CB83-310B-F3FF-6EAFB6DB675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2F10FE-DF56-87D7-7580-5B4008944991}"/>
                  </a:ext>
                </a:extLst>
              </p:cNvPr>
              <p:cNvSpPr txBox="1"/>
              <p:nvPr/>
            </p:nvSpPr>
            <p:spPr>
              <a:xfrm>
                <a:off x="-1" y="1488917"/>
                <a:ext cx="344384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+mj-lt"/>
                          <a:ea typeface="Cambria Math" panose="02040503050406030204" pitchFamily="18" charset="0"/>
                        </a:rPr>
                        <m:t>𝐹𝑖𝑛𝑎𝑙</m:t>
                      </m:r>
                      <m:r>
                        <a:rPr lang="en-US" sz="2800" b="0" i="1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+mj-lt"/>
                          <a:ea typeface="Cambria Math" panose="02040503050406030204" pitchFamily="18" charset="0"/>
                        </a:rPr>
                        <m:t>𝑆𝑖𝑔𝑛𝑎𝑡𝑢𝑟𝑒</m:t>
                      </m:r>
                      <m:r>
                        <a:rPr lang="en-US" sz="2800" b="0" i="1" smtClean="0">
                          <a:latin typeface="+mj-lt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i="1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2F10FE-DF56-87D7-7580-5B400894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88917"/>
                <a:ext cx="344384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045314-B842-1CB2-A76B-52370148F757}"/>
                  </a:ext>
                </a:extLst>
              </p:cNvPr>
              <p:cNvSpPr txBox="1"/>
              <p:nvPr/>
            </p:nvSpPr>
            <p:spPr>
              <a:xfrm>
                <a:off x="296882" y="2449092"/>
                <a:ext cx="470263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𝑆𝑖𝑔𝑛𝑎𝑡𝑢𝑟𝑒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=(6, 1)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045314-B842-1CB2-A76B-52370148F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2" y="2449092"/>
                <a:ext cx="470263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31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4AC3-FC57-1EB8-2532-07B437F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D16769-DF6C-F7E8-EEE9-324782388340}"/>
              </a:ext>
            </a:extLst>
          </p:cNvPr>
          <p:cNvSpPr txBox="1"/>
          <p:nvPr/>
        </p:nvSpPr>
        <p:spPr>
          <a:xfrm>
            <a:off x="0" y="885806"/>
            <a:ext cx="1219199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>
                <a:solidFill>
                  <a:sysClr val="windowText" lastClr="000000"/>
                </a:solidFill>
                <a:latin typeface="Calibri"/>
              </a:rPr>
              <a:t>Navigate Canvas &gt;&gt; Week 8 &gt;&gt; Lab 4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5A7799A-E0C1-95FF-5DE0-8EA13090A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90264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4 (Week 8)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DF2AF-8280-052C-B44E-325ABE93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461" t="16883" r="19254" b="11169"/>
          <a:stretch/>
        </p:blipFill>
        <p:spPr>
          <a:xfrm>
            <a:off x="1084612" y="1557657"/>
            <a:ext cx="10022774" cy="49341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8C434B-FBC0-1F0C-5AD3-B596136928BE}"/>
              </a:ext>
            </a:extLst>
          </p:cNvPr>
          <p:cNvSpPr/>
          <p:nvPr/>
        </p:nvSpPr>
        <p:spPr>
          <a:xfrm>
            <a:off x="3443844" y="4310743"/>
            <a:ext cx="6982691" cy="4512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174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72EC8-AD58-E68F-402B-A9C9EF611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CCC56-0905-4DBA-4F01-171C51654E8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6BF07-1C03-A014-F9D0-64AF205AEFA6}"/>
                  </a:ext>
                </a:extLst>
              </p:cNvPr>
              <p:cNvSpPr txBox="1"/>
              <p:nvPr/>
            </p:nvSpPr>
            <p:spPr>
              <a:xfrm>
                <a:off x="0" y="618737"/>
                <a:ext cx="7410204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en-US" sz="2800" dirty="0"/>
                  <a:t>V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erifying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ElGamal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Signature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sz="2800"/>
                      <m:t>)</m:t>
                    </m:r>
                  </m:oMath>
                </a14:m>
                <a:endParaRPr lang="en-US" sz="2800" i="1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6BF07-1C03-A014-F9D0-64AF205AE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8737"/>
                <a:ext cx="7410204" cy="670761"/>
              </a:xfrm>
              <a:prstGeom prst="rect">
                <a:avLst/>
              </a:prstGeom>
              <a:blipFill>
                <a:blip r:embed="rId2"/>
                <a:stretch>
                  <a:fillRect l="-1645" b="-243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7F64B0-3B87-5842-8F30-1150123952F1}"/>
                  </a:ext>
                </a:extLst>
              </p:cNvPr>
              <p:cNvSpPr txBox="1"/>
              <p:nvPr/>
            </p:nvSpPr>
            <p:spPr>
              <a:xfrm>
                <a:off x="0" y="1448790"/>
                <a:ext cx="9111342" cy="519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Given</a:t>
                </a:r>
                <a:r>
                  <a:rPr lang="en-US" sz="2800" dirty="0"/>
                  <a:t>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lang="en-US" sz="2800" b="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Now, let's </a:t>
                </a:r>
                <a:r>
                  <a:rPr lang="en-US" sz="2800" b="1" dirty="0"/>
                  <a:t>calculate v1 and v2</a:t>
                </a:r>
                <a:r>
                  <a:rPr lang="en-US" sz="2800" dirty="0"/>
                  <a:t>: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7F64B0-3B87-5842-8F30-115012395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8790"/>
                <a:ext cx="9111342" cy="5196166"/>
              </a:xfrm>
              <a:prstGeom prst="rect">
                <a:avLst/>
              </a:prstGeom>
              <a:blipFill>
                <a:blip r:embed="rId3"/>
                <a:stretch>
                  <a:fillRect l="-1338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1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16095-A7E4-30F6-880A-93D91065A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E1079E-47D8-9B4F-D071-4638B89AEC4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42E09A-912D-DFC2-7581-F2E93C116529}"/>
                  </a:ext>
                </a:extLst>
              </p:cNvPr>
              <p:cNvSpPr txBox="1"/>
              <p:nvPr/>
            </p:nvSpPr>
            <p:spPr>
              <a:xfrm>
                <a:off x="0" y="433612"/>
                <a:ext cx="12192000" cy="656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Formula:</a:t>
                </a:r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1.1 Calculate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Directly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a big number – so we break it down into smaller pieces using modular exponentiation: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First: 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13:64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r>
                  <a:rPr lang="en-US" sz="2800" dirty="0"/>
                  <a:t> (Because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13=52, 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64−52=12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Second: 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13: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13=12, </m:t>
                    </m:r>
                  </m:oMath>
                </a14:m>
                <a:r>
                  <a:rPr lang="en-US" sz="2800" dirty="0"/>
                  <a:t>now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=144</m:t>
                    </m:r>
                  </m:oMath>
                </a14:m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144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</m:t>
                    </m:r>
                  </m:oMath>
                </a14:m>
                <a:r>
                  <a:rPr lang="en-US" sz="2800" dirty="0"/>
                  <a:t> (Because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×13=143, 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44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143=1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42E09A-912D-DFC2-7581-F2E93C11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3612"/>
                <a:ext cx="12192000" cy="6560194"/>
              </a:xfrm>
              <a:prstGeom prst="rect">
                <a:avLst/>
              </a:prstGeom>
              <a:blipFill>
                <a:blip r:embed="rId2"/>
                <a:stretch>
                  <a:fillRect l="-1000" b="-6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03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2FEFE-DA21-C2EA-B512-A8411CFB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F7BA06-233B-897D-2C75-7BBAD8B5A98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193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Third, now use: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We already now: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b="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dirty="0"/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Final answer: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13=12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F7BA06-233B-897D-2C75-7BBAD8B5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193217"/>
              </a:xfrm>
              <a:prstGeom prst="rect">
                <a:avLst/>
              </a:prstGeom>
              <a:blipFill>
                <a:blip r:embed="rId2"/>
                <a:stretch>
                  <a:fillRect l="-1000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19A70-F5C5-7BAB-C3AE-3B8A517F593F}"/>
                  </a:ext>
                </a:extLst>
              </p:cNvPr>
              <p:cNvSpPr txBox="1"/>
              <p:nvPr/>
            </p:nvSpPr>
            <p:spPr>
              <a:xfrm>
                <a:off x="6564085" y="1108331"/>
                <a:ext cx="5627915" cy="5193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2800" b="1" dirty="0"/>
                  <a:t>In simple conversation words: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we find what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is under mod 13 (small piece).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Then we square that again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under mod 13.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Then we multiply the two results (for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) and mod again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19A70-F5C5-7BAB-C3AE-3B8A517F5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085" y="1108331"/>
                <a:ext cx="5627915" cy="5193217"/>
              </a:xfrm>
              <a:prstGeom prst="rect">
                <a:avLst/>
              </a:prstGeom>
              <a:blipFill>
                <a:blip r:embed="rId3"/>
                <a:stretch>
                  <a:fillRect l="-2275" r="-3467" b="-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AE7CC57-AFF2-8C29-FCAF-896BDC74405E}"/>
              </a:ext>
            </a:extLst>
          </p:cNvPr>
          <p:cNvSpPr txBox="1"/>
          <p:nvPr/>
        </p:nvSpPr>
        <p:spPr>
          <a:xfrm>
            <a:off x="0" y="5539819"/>
            <a:ext cx="6828312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Breaking powers apart like this is a trick to </a:t>
            </a:r>
            <a:r>
              <a:rPr lang="en-US" sz="2800" b="1" dirty="0"/>
              <a:t>make life easier</a:t>
            </a:r>
            <a:r>
              <a:rPr lang="en-US" sz="2800" dirty="0"/>
              <a:t> without huge numbers!</a:t>
            </a:r>
          </a:p>
        </p:txBody>
      </p:sp>
    </p:spTree>
    <p:extLst>
      <p:ext uri="{BB962C8B-B14F-4D97-AF65-F5344CB8AC3E}">
        <p14:creationId xmlns:p14="http://schemas.microsoft.com/office/powerpoint/2010/main" val="8140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66A47-689C-743C-E06E-1FA5E2F36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4DB9F-1DA9-926D-990C-1526317E1904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D6360-F2E3-B801-D32D-5D302E524088}"/>
                  </a:ext>
                </a:extLst>
              </p:cNvPr>
              <p:cNvSpPr txBox="1"/>
              <p:nvPr/>
            </p:nvSpPr>
            <p:spPr>
              <a:xfrm>
                <a:off x="0" y="908624"/>
                <a:ext cx="12192000" cy="390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1.2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13=6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13=6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D6360-F2E3-B801-D32D-5D302E52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8624"/>
                <a:ext cx="12192000" cy="3902415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57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3475-FABB-B0B2-AB08-21260635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20C787-D9D2-AD15-C22A-36F6EA96D54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D3C167-5160-8919-AE08-FD325AB5676B}"/>
                  </a:ext>
                </a:extLst>
              </p:cNvPr>
              <p:cNvSpPr txBox="1"/>
              <p:nvPr/>
            </p:nvSpPr>
            <p:spPr>
              <a:xfrm>
                <a:off x="0" y="742370"/>
                <a:ext cx="12192000" cy="5909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1.3 Multiply and mod again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12×6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12×6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=72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0" dirty="0">
                    <a:ea typeface="Cambria Math" panose="02040503050406030204" pitchFamily="18" charset="0"/>
                  </a:rPr>
                  <a:t>72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13=7</m:t>
                    </m:r>
                  </m:oMath>
                </a14:m>
                <a:r>
                  <a:rPr lang="en-US" sz="2800" dirty="0"/>
                  <a:t>  (Because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13=65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Thus: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1=7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D3C167-5160-8919-AE08-FD325AB56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42370"/>
                <a:ext cx="12192000" cy="5909310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028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06054-7D14-7964-8BB9-47383831A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F12C39-9C4A-5F71-873A-9ED06FFDA5F9}"/>
                  </a:ext>
                </a:extLst>
              </p:cNvPr>
              <p:cNvSpPr txBox="1"/>
              <p:nvPr/>
            </p:nvSpPr>
            <p:spPr>
              <a:xfrm>
                <a:off x="0" y="-137137"/>
                <a:ext cx="12192000" cy="713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Step 2: Calculate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Formula: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Where: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Meaning: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directly is a big number (2048), and it's easier to </a:t>
                </a:r>
                <a:r>
                  <a:rPr lang="en-US" sz="2800" b="1" dirty="0"/>
                  <a:t>split powers into small pieces</a:t>
                </a:r>
                <a:r>
                  <a:rPr lang="en-US" sz="2800" dirty="0"/>
                  <a:t>, then apply </a:t>
                </a:r>
                <a:r>
                  <a:rPr lang="en-US" sz="2800" b="1" dirty="0"/>
                  <a:t>mod</a:t>
                </a:r>
                <a:r>
                  <a:rPr lang="en-US" sz="2800" dirty="0"/>
                  <a:t> early to make life easy.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(Just like breaking a big cake into small slices so you can eat it easily.)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F12C39-9C4A-5F71-873A-9ED06FFD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37137"/>
                <a:ext cx="12192000" cy="7132274"/>
              </a:xfrm>
              <a:prstGeom prst="rect">
                <a:avLst/>
              </a:prstGeom>
              <a:blipFill>
                <a:blip r:embed="rId2"/>
                <a:stretch>
                  <a:fillRect l="-1000" b="-16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4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1D454-986F-0CD8-3365-15BEFFEE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934D1-E1BE-A4FB-14DD-860C440BA7F4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1964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 break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like this: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Because 8 + 2 + 1 = 11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934D1-E1BE-A4FB-14DD-860C440B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1964512"/>
              </a:xfrm>
              <a:prstGeom prst="rect">
                <a:avLst/>
              </a:prstGeom>
              <a:blipFill>
                <a:blip r:embed="rId2"/>
                <a:stretch>
                  <a:fillRect l="-1000" b="-77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3BFA2E6-6F53-733F-F4CC-7E64685CFB3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DAD57-B6CC-B98B-AD73-9F90AA7F180E}"/>
                  </a:ext>
                </a:extLst>
              </p:cNvPr>
              <p:cNvSpPr txBox="1"/>
              <p:nvPr/>
            </p:nvSpPr>
            <p:spPr>
              <a:xfrm>
                <a:off x="0" y="2867320"/>
                <a:ext cx="12192000" cy="1964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Second: Find each part separately under mod 13: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Because 8 + 2 + 1 = 11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DAD57-B6CC-B98B-AD73-9F90AA7F1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7320"/>
                <a:ext cx="12192000" cy="1964512"/>
              </a:xfrm>
              <a:prstGeom prst="rect">
                <a:avLst/>
              </a:prstGeom>
              <a:blipFill>
                <a:blip r:embed="rId3"/>
                <a:stretch>
                  <a:fillRect l="-1000" b="-77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C78158-2542-7D94-08E1-AB0DF58559DF}"/>
                  </a:ext>
                </a:extLst>
              </p:cNvPr>
              <p:cNvSpPr txBox="1"/>
              <p:nvPr/>
            </p:nvSpPr>
            <p:spPr>
              <a:xfrm>
                <a:off x="0" y="4831832"/>
                <a:ext cx="121920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Since: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C78158-2542-7D94-08E1-AB0DF5855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31832"/>
                <a:ext cx="12192000" cy="2031325"/>
              </a:xfrm>
              <a:prstGeom prst="rect">
                <a:avLst/>
              </a:prstGeom>
              <a:blipFill>
                <a:blip r:embed="rId4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85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E6B0-1D4A-071E-59FC-51CBFB7EC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651C87-A2D7-C5D9-3876-B85E0B0347F2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So: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13=9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Now quickly: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2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651C87-A2D7-C5D9-3876-B85E0B03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blipFill>
                <a:blip r:embed="rId2"/>
                <a:stretch>
                  <a:fillRect l="-1000" b="-13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B2F202D-D22E-1793-1E34-07C719FA5DF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</p:spTree>
    <p:extLst>
      <p:ext uri="{BB962C8B-B14F-4D97-AF65-F5344CB8AC3E}">
        <p14:creationId xmlns:p14="http://schemas.microsoft.com/office/powerpoint/2010/main" val="2792436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0E8D0-9E05-7BE4-21B2-1E2F4AEBF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1E8D08-535D-D4FE-8B04-6359257E0E70}"/>
                  </a:ext>
                </a:extLst>
              </p:cNvPr>
              <p:cNvSpPr txBox="1"/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Third: Now multiply all together under mod 13: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First: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 ×4=36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13=10</m:t>
                    </m:r>
                  </m:oMath>
                </a14:m>
                <a:r>
                  <a:rPr lang="en-US" sz="2800" dirty="0"/>
                  <a:t>  (36 divided by 13 leaves 10)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Then: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×2=20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13=7</m:t>
                    </m:r>
                  </m:oMath>
                </a14:m>
                <a:r>
                  <a:rPr lang="en-US" sz="2800" dirty="0"/>
                  <a:t>  (20 divided by 13 leaves 7)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Final Answer: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1E8D08-535D-D4FE-8B04-6359257E0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2889"/>
                <a:ext cx="12192000" cy="4616648"/>
              </a:xfrm>
              <a:prstGeom prst="rect">
                <a:avLst/>
              </a:prstGeo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EEE0BE4-4AED-BB82-FD76-EDB4B949CD9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</p:spTree>
    <p:extLst>
      <p:ext uri="{BB962C8B-B14F-4D97-AF65-F5344CB8AC3E}">
        <p14:creationId xmlns:p14="http://schemas.microsoft.com/office/powerpoint/2010/main" val="879092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5E90B-AA08-5AB7-E313-50D9952F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5C304F-7968-EAF3-990D-252ED2CDE50D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539BF04-FB92-E7D3-E8C8-E4EF0AAFC4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809338"/>
                  </p:ext>
                </p:extLst>
              </p:nvPr>
            </p:nvGraphicFramePr>
            <p:xfrm>
              <a:off x="100674" y="1282536"/>
              <a:ext cx="8128926" cy="3207253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2286908">
                      <a:extLst>
                        <a:ext uri="{9D8B030D-6E8A-4147-A177-3AD203B41FA5}">
                          <a16:colId xmlns:a16="http://schemas.microsoft.com/office/drawing/2014/main" val="796522220"/>
                        </a:ext>
                      </a:extLst>
                    </a:gridCol>
                    <a:gridCol w="2286908">
                      <a:extLst>
                        <a:ext uri="{9D8B030D-6E8A-4147-A177-3AD203B41FA5}">
                          <a16:colId xmlns:a16="http://schemas.microsoft.com/office/drawing/2014/main" val="3553611033"/>
                        </a:ext>
                      </a:extLst>
                    </a:gridCol>
                    <a:gridCol w="3555110">
                      <a:extLst>
                        <a:ext uri="{9D8B030D-6E8A-4147-A177-3AD203B41FA5}">
                          <a16:colId xmlns:a16="http://schemas.microsoft.com/office/drawing/2014/main" val="1599844686"/>
                        </a:ext>
                      </a:extLst>
                    </a:gridCol>
                  </a:tblGrid>
                  <a:tr h="1425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Power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How?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13631772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3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because 16 mod 13 = 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724180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9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(3^2) mod 13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40416226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4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directly 2 squared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3528403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just 2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29198627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539BF04-FB92-E7D3-E8C8-E4EF0AAFC4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809338"/>
                  </p:ext>
                </p:extLst>
              </p:nvPr>
            </p:nvGraphicFramePr>
            <p:xfrm>
              <a:off x="100674" y="1282536"/>
              <a:ext cx="8128926" cy="3207253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2286908">
                      <a:extLst>
                        <a:ext uri="{9D8B030D-6E8A-4147-A177-3AD203B41FA5}">
                          <a16:colId xmlns:a16="http://schemas.microsoft.com/office/drawing/2014/main" val="796522220"/>
                        </a:ext>
                      </a:extLst>
                    </a:gridCol>
                    <a:gridCol w="2286908">
                      <a:extLst>
                        <a:ext uri="{9D8B030D-6E8A-4147-A177-3AD203B41FA5}">
                          <a16:colId xmlns:a16="http://schemas.microsoft.com/office/drawing/2014/main" val="3553611033"/>
                        </a:ext>
                      </a:extLst>
                    </a:gridCol>
                    <a:gridCol w="3555110">
                      <a:extLst>
                        <a:ext uri="{9D8B030D-6E8A-4147-A177-3AD203B41FA5}">
                          <a16:colId xmlns:a16="http://schemas.microsoft.com/office/drawing/2014/main" val="1599844686"/>
                        </a:ext>
                      </a:extLst>
                    </a:gridCol>
                  </a:tblGrid>
                  <a:tr h="58851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Power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How?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1363177231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91589" r="-256533" b="-328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3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because 16 mod 13 = 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72418059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189815" r="-256533" b="-225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9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(3^2) mod 13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4041622674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292523" r="-256533" b="-128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4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directly 2 squared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3528403249"/>
                      </a:ext>
                    </a:extLst>
                  </a:tr>
                  <a:tr h="654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605" marR="14605" marT="7302" marB="7302" anchor="ctr">
                        <a:blipFill>
                          <a:blip r:embed="rId2"/>
                          <a:stretch>
                            <a:fillRect l="-267" t="-388889" r="-256533" b="-26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4605" marR="14605" marT="7302" marB="7302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just 2</a:t>
                          </a:r>
                        </a:p>
                      </a:txBody>
                      <a:tcPr marL="14605" marR="14605" marT="7302" marB="7302" anchor="ctr"/>
                    </a:tc>
                    <a:extLst>
                      <a:ext uri="{0D108BD9-81ED-4DB2-BD59-A6C34878D82A}">
                        <a16:rowId xmlns:a16="http://schemas.microsoft.com/office/drawing/2014/main" val="29198627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D0912F96-A7FA-47D6-B055-9FA05F207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34131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Quick Summary Table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883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387B6-AFF6-C3F9-20C4-FE62F686E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4BF0E0-FCB2-832A-3B0E-9A051CEC0A6C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/>
              <a:t>Introduction</a:t>
            </a:r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AB8B0-07AE-0753-C8F1-2B59E5F5323F}"/>
              </a:ext>
            </a:extLst>
          </p:cNvPr>
          <p:cNvSpPr txBox="1"/>
          <p:nvPr/>
        </p:nvSpPr>
        <p:spPr>
          <a:xfrm>
            <a:off x="0" y="1154082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Welcome to Lab 4!</a:t>
            </a:r>
            <a:br>
              <a:rPr lang="en-US" sz="2800" dirty="0"/>
            </a:br>
            <a:r>
              <a:rPr lang="en-US" sz="2800" dirty="0"/>
              <a:t>This week, we're putting together important parts of cybersecurity like puzzle pieces: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Hash Functions</a:t>
            </a:r>
            <a:r>
              <a:rPr lang="en-US" sz="2800" dirty="0"/>
              <a:t> = Making data fingerprints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Digital Signatures</a:t>
            </a:r>
            <a:r>
              <a:rPr lang="en-US" sz="2800" dirty="0"/>
              <a:t> = Making online signatures for proof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ElGamal Signature</a:t>
            </a:r>
            <a:r>
              <a:rPr lang="en-US" sz="2800" dirty="0"/>
              <a:t> = How real-world secure messaging works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OpenSSL Hashing</a:t>
            </a:r>
            <a:r>
              <a:rPr lang="en-US" sz="2800" dirty="0"/>
              <a:t> = Hands-on with tools hackers and defenders both use!</a:t>
            </a:r>
          </a:p>
        </p:txBody>
      </p:sp>
    </p:spTree>
    <p:extLst>
      <p:ext uri="{BB962C8B-B14F-4D97-AF65-F5344CB8AC3E}">
        <p14:creationId xmlns:p14="http://schemas.microsoft.com/office/powerpoint/2010/main" val="318478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2399B-91E1-199B-EA95-EC72D3D09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DFDF97-438E-36A9-8CE4-9044FE3100A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FABF510-4396-907A-2D6D-EBE4DC283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8963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Final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47E43-2E34-B58E-AF51-3225C01DEA4A}"/>
                  </a:ext>
                </a:extLst>
              </p:cNvPr>
              <p:cNvSpPr txBox="1"/>
              <p:nvPr/>
            </p:nvSpPr>
            <p:spPr>
              <a:xfrm>
                <a:off x="187037" y="1460067"/>
                <a:ext cx="6902532" cy="1318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9×4×2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13=7</m:t>
                      </m:r>
                    </m:oMath>
                  </m:oMathPara>
                </a14:m>
                <a:endParaRPr lang="en-AU" sz="2800" dirty="0"/>
              </a:p>
              <a:p>
                <a:pPr>
                  <a:lnSpc>
                    <a:spcPct val="150000"/>
                  </a:lnSpc>
                </a:pPr>
                <a:r>
                  <a:rPr lang="en-AU" sz="2800" dirty="0"/>
                  <a:t>So,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endParaRPr lang="en-AU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47E43-2E34-B58E-AF51-3225C01D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7" y="1460067"/>
                <a:ext cx="6902532" cy="1318181"/>
              </a:xfrm>
              <a:prstGeom prst="rect">
                <a:avLst/>
              </a:prstGeom>
              <a:blipFill>
                <a:blip r:embed="rId2"/>
                <a:stretch>
                  <a:fillRect l="-1855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742881D6-37EA-53DF-C268-ACF33D52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2778248"/>
            <a:ext cx="5993757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Break powers into small ones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 mod early for each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Multiply small results and mod again</a:t>
            </a:r>
          </a:p>
        </p:txBody>
      </p:sp>
    </p:spTree>
    <p:extLst>
      <p:ext uri="{BB962C8B-B14F-4D97-AF65-F5344CB8AC3E}">
        <p14:creationId xmlns:p14="http://schemas.microsoft.com/office/powerpoint/2010/main" val="3852568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198C-C4E3-1B33-8B6A-6EB8716B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4CA98-C98D-E28B-8F9C-A960A017D808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DB96449-83D5-60DA-7494-1651B44B3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4" y="684280"/>
            <a:ext cx="18662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Final Check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04FD80-2BE1-31BF-EBEB-984FC09B4AB5}"/>
                  </a:ext>
                </a:extLst>
              </p:cNvPr>
              <p:cNvSpPr txBox="1"/>
              <p:nvPr/>
            </p:nvSpPr>
            <p:spPr>
              <a:xfrm>
                <a:off x="187038" y="1460067"/>
                <a:ext cx="2152402" cy="13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1=7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2=7</m:t>
                    </m:r>
                  </m:oMath>
                </a14:m>
                <a:endParaRPr lang="en-AU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04FD80-2BE1-31BF-EBEB-984FC09B4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8" y="1460067"/>
                <a:ext cx="2152402" cy="13170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DB913AC4-C819-2586-7A79-0B57E25F9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74" y="2777159"/>
                <a:ext cx="5595058" cy="670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457200" lvl="0" indent="-457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, so the signature is valid!</a:t>
                </a:r>
              </a:p>
            </p:txBody>
          </p:sp>
        </mc:Choice>
        <mc:Fallback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DB913AC4-C819-2586-7A79-0B57E25F9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674" y="2777159"/>
                <a:ext cx="5595058" cy="670761"/>
              </a:xfrm>
              <a:prstGeom prst="rect">
                <a:avLst/>
              </a:prstGeom>
              <a:blipFill>
                <a:blip r:embed="rId3"/>
                <a:stretch>
                  <a:fillRect r="-1091" b="-254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CE44963-1736-419E-7DEA-D3E82448A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29845"/>
                  </p:ext>
                </p:extLst>
              </p:nvPr>
            </p:nvGraphicFramePr>
            <p:xfrm>
              <a:off x="1537466" y="4489390"/>
              <a:ext cx="9117068" cy="2357148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1020203">
                      <a:extLst>
                        <a:ext uri="{9D8B030D-6E8A-4147-A177-3AD203B41FA5}">
                          <a16:colId xmlns:a16="http://schemas.microsoft.com/office/drawing/2014/main" val="1237325969"/>
                        </a:ext>
                      </a:extLst>
                    </a:gridCol>
                    <a:gridCol w="4218039">
                      <a:extLst>
                        <a:ext uri="{9D8B030D-6E8A-4147-A177-3AD203B41FA5}">
                          <a16:colId xmlns:a16="http://schemas.microsoft.com/office/drawing/2014/main" val="2449334602"/>
                        </a:ext>
                      </a:extLst>
                    </a:gridCol>
                    <a:gridCol w="3878826">
                      <a:extLst>
                        <a:ext uri="{9D8B030D-6E8A-4147-A177-3AD203B41FA5}">
                          <a16:colId xmlns:a16="http://schemas.microsoft.com/office/drawing/2014/main" val="250874961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Step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What We Did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144770"/>
                      </a:ext>
                    </a:extLst>
                  </a:tr>
                  <a:tr h="2511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1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Find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3370570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Find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1191545393"/>
                      </a:ext>
                    </a:extLst>
                  </a:tr>
                  <a:tr h="43175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3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Compare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Same → Signature valid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1743578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CE44963-1736-419E-7DEA-D3E82448A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29845"/>
                  </p:ext>
                </p:extLst>
              </p:nvPr>
            </p:nvGraphicFramePr>
            <p:xfrm>
              <a:off x="1537466" y="4489390"/>
              <a:ext cx="9117068" cy="2357148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1020203">
                      <a:extLst>
                        <a:ext uri="{9D8B030D-6E8A-4147-A177-3AD203B41FA5}">
                          <a16:colId xmlns:a16="http://schemas.microsoft.com/office/drawing/2014/main" val="1237325969"/>
                        </a:ext>
                      </a:extLst>
                    </a:gridCol>
                    <a:gridCol w="4218039">
                      <a:extLst>
                        <a:ext uri="{9D8B030D-6E8A-4147-A177-3AD203B41FA5}">
                          <a16:colId xmlns:a16="http://schemas.microsoft.com/office/drawing/2014/main" val="2449334602"/>
                        </a:ext>
                      </a:extLst>
                    </a:gridCol>
                    <a:gridCol w="3878826">
                      <a:extLst>
                        <a:ext uri="{9D8B030D-6E8A-4147-A177-3AD203B41FA5}">
                          <a16:colId xmlns:a16="http://schemas.microsoft.com/office/drawing/2014/main" val="2508749614"/>
                        </a:ext>
                      </a:extLst>
                    </a:gridCol>
                  </a:tblGrid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Step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What We Did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Result</a:t>
                          </a:r>
                        </a:p>
                      </a:txBody>
                      <a:tcPr marL="15374" marR="15374" marT="7687" marB="7687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144770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1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101031" r="-92063" b="-2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337057062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2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201031" r="-92063" b="-1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7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1191545393"/>
                      </a:ext>
                    </a:extLst>
                  </a:tr>
                  <a:tr h="5892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/>
                            <a:t>3</a:t>
                          </a:r>
                        </a:p>
                      </a:txBody>
                      <a:tcPr marL="15374" marR="15374" marT="7687" marB="768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374" marR="15374" marT="7687" marB="7687" anchor="ctr">
                        <a:blipFill>
                          <a:blip r:embed="rId4"/>
                          <a:stretch>
                            <a:fillRect l="-24242" t="-301031" r="-92063" b="-35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800" dirty="0"/>
                            <a:t>Same → Signature valid</a:t>
                          </a:r>
                        </a:p>
                      </a:txBody>
                      <a:tcPr marL="15374" marR="15374" marT="7687" marB="7687" anchor="ctr"/>
                    </a:tc>
                    <a:extLst>
                      <a:ext uri="{0D108BD9-81ED-4DB2-BD59-A6C34878D82A}">
                        <a16:rowId xmlns:a16="http://schemas.microsoft.com/office/drawing/2014/main" val="31743578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05005466-4567-82AD-322D-306CCFC65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62" y="3786595"/>
            <a:ext cx="26404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Quick Summary: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2382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298EF-1B78-B80E-30E5-C0109B91C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23CC40-2ADF-781B-9FDE-E4B3FDD9FB1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A0021-27D7-B0A8-D38B-B42B0B589EDB}"/>
              </a:ext>
            </a:extLst>
          </p:cNvPr>
          <p:cNvSpPr txBox="1"/>
          <p:nvPr/>
        </p:nvSpPr>
        <p:spPr>
          <a:xfrm>
            <a:off x="0" y="1042923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Part 3: Hashing with OpenSSL in Kali Linux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Goal: See how even tiny changes to a file completely change its fingerprint!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2209A-E871-38B9-7B4B-DABD90902723}"/>
              </a:ext>
            </a:extLst>
          </p:cNvPr>
          <p:cNvSpPr txBox="1"/>
          <p:nvPr/>
        </p:nvSpPr>
        <p:spPr>
          <a:xfrm>
            <a:off x="0" y="2533172"/>
            <a:ext cx="860814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Step 1:</a:t>
            </a:r>
            <a:r>
              <a:rPr lang="en-US" sz="2800" dirty="0"/>
              <a:t> Open </a:t>
            </a:r>
            <a:r>
              <a:rPr lang="en-US" sz="2800" b="1" dirty="0"/>
              <a:t>Oracle VirtualBox Manager </a:t>
            </a:r>
            <a:r>
              <a:rPr lang="en-US" sz="2800" dirty="0"/>
              <a:t>and select </a:t>
            </a:r>
            <a:r>
              <a:rPr lang="en-US" sz="2800" b="1" dirty="0"/>
              <a:t>Kali </a:t>
            </a:r>
            <a:r>
              <a:rPr lang="en-US" sz="2800" dirty="0"/>
              <a:t>virtual machine (Kali)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Click on Start </a:t>
            </a:r>
            <a:r>
              <a:rPr lang="en-US" sz="2800" dirty="0">
                <a:sym typeface="Wingdings" panose="05000000000000000000" pitchFamily="2" charset="2"/>
              </a:rPr>
              <a:t> We plan to turn on Kali Linux, and get to the Kali login screen or desktop</a:t>
            </a:r>
            <a:endParaRPr lang="en-A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4C8B2-F2EB-E6B7-2D3A-716AD38B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95" t="50000" r="26210" b="6237"/>
          <a:stretch/>
        </p:blipFill>
        <p:spPr>
          <a:xfrm>
            <a:off x="8608142" y="3851353"/>
            <a:ext cx="3583858" cy="30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27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61F5-6B46-927B-AA63-7E06EE551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39ED52-3A7E-3948-FD7B-DA6C09CE09CE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8558E-9869-265B-9CC3-BA3DDD25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7" y="664238"/>
            <a:ext cx="8903532" cy="619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36E6E-0886-2031-61DC-FFBC2FEA5878}"/>
              </a:ext>
            </a:extLst>
          </p:cNvPr>
          <p:cNvSpPr txBox="1"/>
          <p:nvPr/>
        </p:nvSpPr>
        <p:spPr>
          <a:xfrm>
            <a:off x="0" y="3996434"/>
            <a:ext cx="3259394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If the ISO file is corrupted, </a:t>
            </a:r>
            <a:r>
              <a:rPr lang="en-US" sz="2800" dirty="0"/>
              <a:t>download a fresh ISO file from Kali.org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710560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447E0-8298-304F-7C1F-CF6B56699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10756C-AF03-16E7-6465-50A70B522FF9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944F9-A1FE-EB7A-2AE9-CBC10D9615A0}"/>
              </a:ext>
            </a:extLst>
          </p:cNvPr>
          <p:cNvSpPr txBox="1"/>
          <p:nvPr/>
        </p:nvSpPr>
        <p:spPr>
          <a:xfrm>
            <a:off x="0" y="609245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Remember during Lab 2, we downloaded Kali Linux from  (64-bit ISO file)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hlinkClick r:id="rId2"/>
              </a:rPr>
              <a:t>https://www.kali.org/get-kali/#kali-platforms</a:t>
            </a:r>
            <a:r>
              <a:rPr lang="en-US" sz="2800" dirty="0"/>
              <a:t> </a:t>
            </a:r>
            <a:endParaRPr lang="en-AU" sz="2800" dirty="0"/>
          </a:p>
        </p:txBody>
      </p:sp>
      <p:pic>
        <p:nvPicPr>
          <p:cNvPr id="2" name="Picture 2" descr="Uploaded image">
            <a:extLst>
              <a:ext uri="{FF2B5EF4-FFF2-40B4-BE49-F238E27FC236}">
                <a16:creationId xmlns:a16="http://schemas.microsoft.com/office/drawing/2014/main" id="{F041F159-3195-6034-158F-9601BB53D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7892" r="24516" b="15913"/>
          <a:stretch/>
        </p:blipFill>
        <p:spPr bwMode="auto">
          <a:xfrm>
            <a:off x="0" y="2294178"/>
            <a:ext cx="5923933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D87219-9DE8-D971-A524-0462805EE0E1}"/>
              </a:ext>
            </a:extLst>
          </p:cNvPr>
          <p:cNvSpPr/>
          <p:nvPr/>
        </p:nvSpPr>
        <p:spPr>
          <a:xfrm>
            <a:off x="801331" y="4417946"/>
            <a:ext cx="2561301" cy="21237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D05479-9344-EA50-87DD-0E54B3F486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8" t="13201" r="9610" b="63290"/>
          <a:stretch/>
        </p:blipFill>
        <p:spPr>
          <a:xfrm>
            <a:off x="6390424" y="3526971"/>
            <a:ext cx="5801576" cy="17819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63AAF6F-7B98-B341-7027-98B55F645513}"/>
              </a:ext>
            </a:extLst>
          </p:cNvPr>
          <p:cNvSpPr/>
          <p:nvPr/>
        </p:nvSpPr>
        <p:spPr>
          <a:xfrm>
            <a:off x="5810865" y="4403198"/>
            <a:ext cx="575187" cy="2572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9299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F74C9-8A57-633B-F982-D95CB00D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2F674F-A6CD-492B-872D-58FA778ADF2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09711-8856-D8CE-181E-F693604414E7}"/>
              </a:ext>
            </a:extLst>
          </p:cNvPr>
          <p:cNvSpPr txBox="1"/>
          <p:nvPr/>
        </p:nvSpPr>
        <p:spPr>
          <a:xfrm>
            <a:off x="0" y="609245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Remember during Lab 2, we downloaded Kali Linux from  (64-bit ISO file)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hlinkClick r:id="rId2"/>
              </a:rPr>
              <a:t>https://www.kali.org/get-kali/#kali-platforms</a:t>
            </a:r>
            <a:r>
              <a:rPr lang="en-US" sz="2800" dirty="0"/>
              <a:t> 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1B9B0-0A4D-9CC2-2BD3-0806A800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81" t="13202" r="59480" b="73858"/>
          <a:stretch/>
        </p:blipFill>
        <p:spPr>
          <a:xfrm>
            <a:off x="0" y="2377915"/>
            <a:ext cx="12100956" cy="41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12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6FE14-0550-3F2B-176D-66FF1A62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78F6B-80E9-5E73-2A4C-ED5C0EED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2" t="23656" r="23790" b="19784"/>
          <a:stretch/>
        </p:blipFill>
        <p:spPr>
          <a:xfrm>
            <a:off x="6343592" y="-26736"/>
            <a:ext cx="5676343" cy="3455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64C27F-D88C-19C0-0E79-12C93933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226" t="38506" r="1411" b="7312"/>
          <a:stretch/>
        </p:blipFill>
        <p:spPr>
          <a:xfrm>
            <a:off x="6325743" y="3958879"/>
            <a:ext cx="5723688" cy="2889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398FD-268E-6361-E67E-3213B080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524" t="16610" r="25363" b="12473"/>
          <a:stretch/>
        </p:blipFill>
        <p:spPr>
          <a:xfrm>
            <a:off x="1" y="2035276"/>
            <a:ext cx="5576450" cy="452932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75FDF4D-A743-5670-E09A-CDEC1D5615A4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5576451" y="1701132"/>
            <a:ext cx="767141" cy="259880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F89A8D-F0E7-0AC0-1BF0-411472BF0B80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9181764" y="3429000"/>
            <a:ext cx="5823" cy="529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F52BD81-D10B-9DA6-F2F6-2D8AF894272F}"/>
              </a:ext>
            </a:extLst>
          </p:cNvPr>
          <p:cNvSpPr/>
          <p:nvPr/>
        </p:nvSpPr>
        <p:spPr>
          <a:xfrm>
            <a:off x="2315497" y="2418735"/>
            <a:ext cx="408034" cy="5309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3968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91DE-5621-93AA-AAF6-F5D205DE3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1F259-DBC0-1D42-66FF-7C12ED92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31" r="22218"/>
          <a:stretch/>
        </p:blipFill>
        <p:spPr>
          <a:xfrm>
            <a:off x="4699819" y="1085850"/>
            <a:ext cx="7492181" cy="5772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11D71E-DF80-F156-DB84-CEDCE6F834A4}"/>
              </a:ext>
            </a:extLst>
          </p:cNvPr>
          <p:cNvSpPr txBox="1"/>
          <p:nvPr/>
        </p:nvSpPr>
        <p:spPr>
          <a:xfrm>
            <a:off x="0" y="506009"/>
            <a:ext cx="12192000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we,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Language (English)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selected Location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configured Keyboard Layout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it asks for host name by </a:t>
            </a:r>
            <a:br>
              <a:rPr lang="en-US" sz="2800" dirty="0"/>
            </a:br>
            <a:r>
              <a:rPr lang="en-US" sz="2800" dirty="0"/>
              <a:t>default is it 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Domain name </a:t>
            </a:r>
            <a:r>
              <a:rPr lang="en-US" sz="2800" dirty="0">
                <a:sym typeface="Wingdings" panose="05000000000000000000" pitchFamily="2" charset="2"/>
              </a:rPr>
              <a:t> leave it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blank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Full name of new user 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e.g., kali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8531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00405-D7F0-FECB-1A94-547A3C6A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0BA97A-7BFD-FAE4-ED8C-A79B50054383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546A9-093C-0956-E220-6738B127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05" b="31183"/>
          <a:stretch/>
        </p:blipFill>
        <p:spPr>
          <a:xfrm>
            <a:off x="7010398" y="1070649"/>
            <a:ext cx="5181602" cy="517810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A6C1BB-6269-EE80-C5DF-672CC2ADF582}"/>
              </a:ext>
            </a:extLst>
          </p:cNvPr>
          <p:cNvSpPr/>
          <p:nvPr/>
        </p:nvSpPr>
        <p:spPr>
          <a:xfrm>
            <a:off x="7177547" y="4183270"/>
            <a:ext cx="4984955" cy="221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5108996-08BD-A696-2FDB-0E21BAB2F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8" y="1070649"/>
            <a:ext cx="6740012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selected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Detect disks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 → Enter → Continue as installer guides us.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the base system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Configure the package manager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the GRUB boot loader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Finish the installation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745231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DB3D0-FA41-C576-5D6B-0501C443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87F6C5-A11B-E5C0-F9A9-639E4EE2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04" y="2123768"/>
            <a:ext cx="6398095" cy="473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F6F0A-7346-B41E-E867-2DAC269CA7BB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F9A27-01C2-BD8F-B09E-8347ED68FA2C}"/>
              </a:ext>
            </a:extLst>
          </p:cNvPr>
          <p:cNvSpPr txBox="1"/>
          <p:nvPr/>
        </p:nvSpPr>
        <p:spPr>
          <a:xfrm>
            <a:off x="0" y="506009"/>
            <a:ext cx="12192000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do NOT need to create a new virtual machine from scratch again.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already have the virtual machine "kali" created.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(We can see it in our VirtualBox Manager.)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we need to do is simple: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pop-up window that says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Mount and Retry Boot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we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should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our Kali Linux ISO file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(kali-linux-2025.1a-installer-amd64.iso)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that we downloaded in Lab 2.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selecting it,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Mount and Retry Boot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45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837B5-C75F-D0D6-AC48-B0ADE4A6D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D3351B-044F-15C5-2C4E-FFE0D0B9C044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/>
              <a:t>Introduction</a:t>
            </a:r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F4F70-C105-24C9-E82C-87D5E2ACACE1}"/>
              </a:ext>
            </a:extLst>
          </p:cNvPr>
          <p:cNvSpPr txBox="1"/>
          <p:nvPr/>
        </p:nvSpPr>
        <p:spPr>
          <a:xfrm>
            <a:off x="0" y="212357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Think of this lab like </a:t>
            </a:r>
            <a:r>
              <a:rPr lang="en-US" sz="2800" b="1" dirty="0"/>
              <a:t>building security locks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Hashing = fingerprint locks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Digital signatures = handwritten signatures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OpenSSL = your real-world toolkit</a:t>
            </a:r>
          </a:p>
        </p:txBody>
      </p:sp>
    </p:spTree>
    <p:extLst>
      <p:ext uri="{BB962C8B-B14F-4D97-AF65-F5344CB8AC3E}">
        <p14:creationId xmlns:p14="http://schemas.microsoft.com/office/powerpoint/2010/main" val="396255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5C0D-364A-F4CB-CB00-34EB443E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4754F8-FD1A-E565-4BC1-942896523C66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7D31A-DF76-CDC8-CC80-385FB659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86" t="15269" r="65913" b="56330"/>
          <a:stretch/>
        </p:blipFill>
        <p:spPr>
          <a:xfrm>
            <a:off x="2535891" y="707922"/>
            <a:ext cx="7120218" cy="54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58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9B51-9052-3616-3B0C-DC2630182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627971-3F3F-7A7A-5125-9EDF9AA904A5}"/>
              </a:ext>
            </a:extLst>
          </p:cNvPr>
          <p:cNvSpPr txBox="1"/>
          <p:nvPr/>
        </p:nvSpPr>
        <p:spPr>
          <a:xfrm>
            <a:off x="147484" y="818157"/>
            <a:ext cx="8608142" cy="2607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Step 2:</a:t>
            </a:r>
            <a:r>
              <a:rPr lang="en-US" sz="2800" dirty="0">
                <a:latin typeface="+mj-lt"/>
              </a:rPr>
              <a:t> Create a text file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Name it: student_id.txt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the provided text (about hash functions).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Save it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home directory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49B90-2D4D-A109-19E3-AEE1FC5243A2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4117A-CE4F-1FB0-B017-DE55FA3A1016}"/>
              </a:ext>
            </a:extLst>
          </p:cNvPr>
          <p:cNvSpPr txBox="1"/>
          <p:nvPr/>
        </p:nvSpPr>
        <p:spPr>
          <a:xfrm>
            <a:off x="147484" y="3635027"/>
            <a:ext cx="860814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Step 3:</a:t>
            </a:r>
            <a:r>
              <a:rPr lang="en-US" sz="2800" dirty="0">
                <a:latin typeface="+mj-lt"/>
              </a:rPr>
              <a:t> Open Terminal.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10935-C5B9-EF2D-2F6A-25A84A3053C7}"/>
              </a:ext>
            </a:extLst>
          </p:cNvPr>
          <p:cNvSpPr txBox="1"/>
          <p:nvPr/>
        </p:nvSpPr>
        <p:spPr>
          <a:xfrm>
            <a:off x="5669526" y="2858203"/>
            <a:ext cx="6172200" cy="374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functions are </a:t>
            </a:r>
            <a:r>
              <a:rPr lang="en-AU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cryptopgraphic</a:t>
            </a: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algorithms that input messages to generate a </a:t>
            </a:r>
            <a:r>
              <a:rPr lang="en-AU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fixedsize</a:t>
            </a: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unique string output (the hash). Hash functions are characterized by their speed of computations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difficulty of reversibility. It is usually used to verify whether a message in transit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in storage has been modified or not because even the smallest change done to the input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yields a completely different hash. In this lab, we use OpenSSL to generate and verify hashes,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other tool are available.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05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0D2F1-C8D3-6BCD-BBAE-AFF362E8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B40D7B-55C9-256A-699D-52FB65C17581}"/>
              </a:ext>
            </a:extLst>
          </p:cNvPr>
          <p:cNvSpPr txBox="1"/>
          <p:nvPr/>
        </p:nvSpPr>
        <p:spPr>
          <a:xfrm>
            <a:off x="147484" y="818157"/>
            <a:ext cx="860814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Step 4:</a:t>
            </a:r>
            <a:r>
              <a:rPr lang="en-US" sz="2800" dirty="0">
                <a:latin typeface="+mj-lt"/>
              </a:rPr>
              <a:t> Check file contents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1115B-4513-5D81-03DF-A02A601C728D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D934D-3F26-D98F-D6C7-13908FCC6E4A}"/>
              </a:ext>
            </a:extLst>
          </p:cNvPr>
          <p:cNvSpPr txBox="1"/>
          <p:nvPr/>
        </p:nvSpPr>
        <p:spPr>
          <a:xfrm>
            <a:off x="0" y="1698920"/>
            <a:ext cx="1179871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 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 student_id.txt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check the contents of the 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student_id.txt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F9D1D-9A2C-733B-4486-A74B20D9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06" y="2561929"/>
            <a:ext cx="9871588" cy="34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57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D7C79-F5E0-D18E-0F99-72A94820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7C88D6-A5B2-4CFF-6C6F-3FC3473DCD2F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Lab 4 Structure and Step-by-Step Instructions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1852B-9691-48A1-A703-791EB9DA2658}"/>
              </a:ext>
            </a:extLst>
          </p:cNvPr>
          <p:cNvSpPr txBox="1"/>
          <p:nvPr/>
        </p:nvSpPr>
        <p:spPr>
          <a:xfrm>
            <a:off x="196645" y="755023"/>
            <a:ext cx="1179871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6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Hash the text file using MD5 hashing algorithm to generate a hash of the text file. Use the command </a:t>
            </a:r>
            <a:r>
              <a:rPr lang="en-AU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md5 student_id.txt</a:t>
            </a:r>
          </a:p>
          <a:p>
            <a:pPr marL="514350" lvl="0" indent="-514350" rtl="0">
              <a:lnSpc>
                <a:spcPct val="150000"/>
              </a:lnSpc>
              <a:buFont typeface="+mj-lt"/>
              <a:buAutoNum type="arabicPeriod" startAt="6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Observe the output on your screen. What did you observe?</a:t>
            </a:r>
          </a:p>
          <a:p>
            <a:pPr marL="514350" lvl="0" indent="-514350" rtl="0">
              <a:lnSpc>
                <a:spcPct val="150000"/>
              </a:lnSpc>
              <a:buFont typeface="+mj-lt"/>
              <a:buAutoNum type="arabicPeriod" startAt="6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Modify the text file by changing the first “Hash functions” to “Integrity algorithms” and then save. 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1918E-AD94-6D2D-B1C3-808B2698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46" y="4157975"/>
            <a:ext cx="8798908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33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8E3D-0E1E-2501-DB65-2EE5C46B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E3B42C-4208-F4AC-974D-C922678147A4}"/>
              </a:ext>
            </a:extLst>
          </p:cNvPr>
          <p:cNvSpPr txBox="1"/>
          <p:nvPr/>
        </p:nvSpPr>
        <p:spPr>
          <a:xfrm>
            <a:off x="0" y="0"/>
            <a:ext cx="1179871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rtl="0">
              <a:lnSpc>
                <a:spcPct val="150000"/>
              </a:lnSpc>
              <a:buFont typeface="+mj-lt"/>
              <a:buAutoNum type="arabicPeriod" startAt="9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Recalculate the  MD5 hash similar to step 6.</a:t>
            </a:r>
          </a:p>
          <a:p>
            <a:pPr marL="514350" lvl="0" indent="-514350" rtl="0">
              <a:lnSpc>
                <a:spcPct val="150000"/>
              </a:lnSpc>
              <a:buFont typeface="+mj-lt"/>
              <a:buAutoNum type="arabicPeriod" startAt="9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Observe the output. What did you observe? Is the new hash different than you got in step 7? How?</a:t>
            </a:r>
          </a:p>
          <a:p>
            <a:pPr marL="514350" lvl="0" indent="-514350" rtl="0">
              <a:lnSpc>
                <a:spcPct val="150000"/>
              </a:lnSpc>
              <a:buFont typeface="+mj-lt"/>
              <a:buAutoNum type="arabicPeriod" startAt="9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SHA-1 and SHA-2 algorithms are stronger that MD5 hashes. Generate SHA-1 has of the file using </a:t>
            </a:r>
            <a:r>
              <a:rPr lang="en-AU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openssl</a:t>
            </a:r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sha1 student_id.txt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Observe the output of the algorithm. What did you observe?</a:t>
            </a:r>
          </a:p>
          <a:p>
            <a:pPr marL="514350" lvl="0" indent="-514350" rtl="0">
              <a:lnSpc>
                <a:spcPct val="150000"/>
              </a:lnSpc>
              <a:buFont typeface="+mj-lt"/>
              <a:buAutoNum type="arabicPeriod" startAt="9"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google to explore the families of SHA-2. How do you compare the strength of SHA-2 compared to SHA-1?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5EDB2D-20AC-1181-379A-8E0CB3CF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26" y="5071570"/>
            <a:ext cx="6567948" cy="178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0FCFE-C4F8-D242-DA64-E01C5E77C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6D3F75-7DA4-2893-FD98-F3CEDAE72160}"/>
              </a:ext>
            </a:extLst>
          </p:cNvPr>
          <p:cNvSpPr txBox="1"/>
          <p:nvPr/>
        </p:nvSpPr>
        <p:spPr>
          <a:xfrm>
            <a:off x="0" y="-187154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Goals and What You Will Learn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C2F71-2B63-06B9-2F1E-23AA2E164C49}"/>
              </a:ext>
            </a:extLst>
          </p:cNvPr>
          <p:cNvSpPr txBox="1"/>
          <p:nvPr/>
        </p:nvSpPr>
        <p:spPr>
          <a:xfrm>
            <a:off x="0" y="1042923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By the end of Lab 4, you will: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Understand what makes a good hash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Understand preimage attacks and birthday attacks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Learn how digital signatures protect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Perform ElGamal signature creation and verification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OpenSSL to hash and observe how tiny changes break security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Build critical cyber defense skills!</a:t>
            </a:r>
          </a:p>
        </p:txBody>
      </p:sp>
    </p:spTree>
    <p:extLst>
      <p:ext uri="{BB962C8B-B14F-4D97-AF65-F5344CB8AC3E}">
        <p14:creationId xmlns:p14="http://schemas.microsoft.com/office/powerpoint/2010/main" val="69002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D93CD-0C02-BB04-D1F9-9C42DD008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B1E878-23E0-D7E9-148B-3C7175A46EE0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559BD-C040-B534-2BF3-2B7F59BFD5FE}"/>
              </a:ext>
            </a:extLst>
          </p:cNvPr>
          <p:cNvSpPr txBox="1"/>
          <p:nvPr/>
        </p:nvSpPr>
        <p:spPr>
          <a:xfrm>
            <a:off x="0" y="1042923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1. Hash Functions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They </a:t>
            </a:r>
            <a:r>
              <a:rPr lang="en-US" sz="2800" b="1" dirty="0"/>
              <a:t>convert any data</a:t>
            </a:r>
            <a:r>
              <a:rPr lang="en-US" sz="2800" dirty="0"/>
              <a:t> into a </a:t>
            </a:r>
            <a:r>
              <a:rPr lang="en-US" sz="2800" b="1" dirty="0"/>
              <a:t>unique fixed-length code</a:t>
            </a:r>
            <a:r>
              <a:rPr lang="en-US" sz="2800" dirty="0"/>
              <a:t> (like a fingerprint).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Good hash functions</a:t>
            </a:r>
            <a:r>
              <a:rPr lang="en-US" sz="2800" dirty="0"/>
              <a:t> should be: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Fast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Hard to reverse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Collision-resistant (two messages shouldn’t have the same hash)</a:t>
            </a:r>
          </a:p>
        </p:txBody>
      </p:sp>
    </p:spTree>
    <p:extLst>
      <p:ext uri="{BB962C8B-B14F-4D97-AF65-F5344CB8AC3E}">
        <p14:creationId xmlns:p14="http://schemas.microsoft.com/office/powerpoint/2010/main" val="370068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8140F-4CA2-A396-B71C-2F7786A7A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606836-CDF7-8CD3-F5AF-763143BB69F5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5D6F7-00EC-81E5-6D1D-714D2C5B07DF}"/>
              </a:ext>
            </a:extLst>
          </p:cNvPr>
          <p:cNvSpPr txBox="1"/>
          <p:nvPr/>
        </p:nvSpPr>
        <p:spPr>
          <a:xfrm>
            <a:off x="0" y="1042923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2. Preimage Attack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Trying to find a </a:t>
            </a:r>
            <a:r>
              <a:rPr lang="en-US" sz="2800" b="1" dirty="0"/>
              <a:t>message</a:t>
            </a:r>
            <a:r>
              <a:rPr lang="en-US" sz="2800" dirty="0"/>
              <a:t> that matches a </a:t>
            </a:r>
            <a:r>
              <a:rPr lang="en-US" sz="2800" b="1" dirty="0"/>
              <a:t>given hash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a good n-bit hash, you need about </a:t>
            </a:r>
            <a:r>
              <a:rPr lang="en-US" sz="2800" b="1" dirty="0"/>
              <a:t>2ⁿ tries</a:t>
            </a:r>
            <a:r>
              <a:rPr lang="en-US" sz="2800" dirty="0"/>
              <a:t>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(e.g., 2¹²⁸ for a 128-bit hash!)</a:t>
            </a:r>
          </a:p>
        </p:txBody>
      </p:sp>
    </p:spTree>
    <p:extLst>
      <p:ext uri="{BB962C8B-B14F-4D97-AF65-F5344CB8AC3E}">
        <p14:creationId xmlns:p14="http://schemas.microsoft.com/office/powerpoint/2010/main" val="142503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F427-D02B-07C3-6D9A-667E1FE1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910EE2-37F5-636D-571E-B374C54A72D7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B867B-82D4-3CC4-6BC0-C68AEC470E5F}"/>
              </a:ext>
            </a:extLst>
          </p:cNvPr>
          <p:cNvSpPr txBox="1"/>
          <p:nvPr/>
        </p:nvSpPr>
        <p:spPr>
          <a:xfrm>
            <a:off x="0" y="1042923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3. Birthday Attack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Just like in a class, where </a:t>
            </a:r>
            <a:r>
              <a:rPr lang="en-US" sz="2800" b="1" dirty="0"/>
              <a:t>two people might share a birthday</a:t>
            </a:r>
            <a:r>
              <a:rPr lang="en-US" sz="2800" dirty="0"/>
              <a:t> surprisingly quickly.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 cybersecurity, it means </a:t>
            </a:r>
            <a:r>
              <a:rPr lang="en-US" sz="2800" b="1" dirty="0"/>
              <a:t>finding two messages</a:t>
            </a:r>
            <a:r>
              <a:rPr lang="en-US" sz="2800" dirty="0"/>
              <a:t> that hash to the same value.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Needs about </a:t>
            </a:r>
            <a:r>
              <a:rPr lang="en-US" sz="2800" b="1" dirty="0"/>
              <a:t>2ⁿ/ ² tries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133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42C2A-43E2-E66E-2B41-788DB9B26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2A71C6-22C3-4962-6750-A947A003AA3E}"/>
              </a:ext>
            </a:extLst>
          </p:cNvPr>
          <p:cNvSpPr txBox="1"/>
          <p:nvPr/>
        </p:nvSpPr>
        <p:spPr>
          <a:xfrm>
            <a:off x="0" y="-104027"/>
            <a:ext cx="12192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Theory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7362D-AF79-0835-8D60-7D460C62B522}"/>
              </a:ext>
            </a:extLst>
          </p:cNvPr>
          <p:cNvSpPr txBox="1"/>
          <p:nvPr/>
        </p:nvSpPr>
        <p:spPr>
          <a:xfrm>
            <a:off x="0" y="1042923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4. Digital Signatures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Prove who sent a message and that </a:t>
            </a:r>
            <a:r>
              <a:rPr lang="en-US" sz="2800" b="1" dirty="0"/>
              <a:t>it was not changed</a:t>
            </a:r>
            <a:r>
              <a:rPr lang="en-US" sz="2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Example: Signing an online contract via DocuSign.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Properties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Authenticity (you really sent it)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Integrity (unchanged)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Non-repudiation (you can’t deny it later)</a:t>
            </a:r>
          </a:p>
        </p:txBody>
      </p:sp>
    </p:spTree>
    <p:extLst>
      <p:ext uri="{BB962C8B-B14F-4D97-AF65-F5344CB8AC3E}">
        <p14:creationId xmlns:p14="http://schemas.microsoft.com/office/powerpoint/2010/main" val="2545949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2308</Words>
  <Application>Microsoft Office PowerPoint</Application>
  <PresentationFormat>Widescreen</PresentationFormat>
  <Paragraphs>313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Cambria Math</vt:lpstr>
      <vt:lpstr>Wingdings</vt:lpstr>
      <vt:lpstr>1_Office Theme</vt:lpstr>
      <vt:lpstr>Preparation for Lab 4</vt:lpstr>
      <vt:lpstr>Preparation for Lab 4 (Week 8)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279</cp:revision>
  <dcterms:created xsi:type="dcterms:W3CDTF">2025-03-01T05:38:51Z</dcterms:created>
  <dcterms:modified xsi:type="dcterms:W3CDTF">2025-04-26T20:25:36Z</dcterms:modified>
</cp:coreProperties>
</file>